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349" r:id="rId2"/>
    <p:sldId id="321" r:id="rId3"/>
    <p:sldId id="387" r:id="rId4"/>
    <p:sldId id="323" r:id="rId5"/>
    <p:sldId id="351" r:id="rId6"/>
    <p:sldId id="651" r:id="rId7"/>
    <p:sldId id="350" r:id="rId8"/>
    <p:sldId id="649" r:id="rId9"/>
    <p:sldId id="773" r:id="rId10"/>
    <p:sldId id="774" r:id="rId11"/>
    <p:sldId id="775" r:id="rId12"/>
    <p:sldId id="782" r:id="rId13"/>
    <p:sldId id="781" r:id="rId14"/>
    <p:sldId id="772" r:id="rId15"/>
    <p:sldId id="358" r:id="rId16"/>
    <p:sldId id="685" r:id="rId17"/>
    <p:sldId id="776" r:id="rId18"/>
    <p:sldId id="778" r:id="rId19"/>
    <p:sldId id="659" r:id="rId20"/>
    <p:sldId id="356" r:id="rId21"/>
    <p:sldId id="359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964A9E8-5085-4913-B54B-05020CB2BCC0}">
          <p14:sldIdLst>
            <p14:sldId id="349"/>
          </p14:sldIdLst>
        </p14:section>
        <p14:section name="我爱佛山" id="{03A625BB-C91C-4852-93F9-18158CA810A3}">
          <p14:sldIdLst>
            <p14:sldId id="321"/>
            <p14:sldId id="387"/>
            <p14:sldId id="323"/>
            <p14:sldId id="351"/>
            <p14:sldId id="651"/>
            <p14:sldId id="350"/>
            <p14:sldId id="649"/>
            <p14:sldId id="773"/>
            <p14:sldId id="774"/>
            <p14:sldId id="775"/>
            <p14:sldId id="782"/>
            <p14:sldId id="781"/>
            <p14:sldId id="772"/>
            <p14:sldId id="358"/>
            <p14:sldId id="685"/>
            <p14:sldId id="776"/>
            <p14:sldId id="778"/>
            <p14:sldId id="659"/>
            <p14:sldId id="356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8CF0"/>
    <a:srgbClr val="4E67C8"/>
    <a:srgbClr val="84BAF6"/>
    <a:srgbClr val="ADDDEB"/>
    <a:srgbClr val="F6E2E3"/>
    <a:srgbClr val="526372"/>
    <a:srgbClr val="4D5D6B"/>
    <a:srgbClr val="5A6C7D"/>
    <a:srgbClr val="C7E9B4"/>
    <a:srgbClr val="BFD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15" autoAdjust="0"/>
    <p:restoredTop sz="95164" autoAdjust="0"/>
  </p:normalViewPr>
  <p:slideViewPr>
    <p:cSldViewPr snapToGrid="0">
      <p:cViewPr varScale="1">
        <p:scale>
          <a:sx n="115" d="100"/>
          <a:sy n="115" d="100"/>
        </p:scale>
        <p:origin x="11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5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各位同学大家好，从今天这节课开始，我们就要来学习</a:t>
            </a:r>
            <a:r>
              <a:rPr lang="en-US" altLang="zh-CN" dirty="0"/>
              <a:t>《</a:t>
            </a:r>
            <a:r>
              <a:rPr lang="zh-CN" altLang="en-US" dirty="0"/>
              <a:t>创意电子入门</a:t>
            </a:r>
            <a:r>
              <a:rPr lang="en-US" altLang="zh-CN" dirty="0"/>
              <a:t>》</a:t>
            </a:r>
            <a:r>
              <a:rPr lang="zh-CN" altLang="en-US" dirty="0"/>
              <a:t>课程，在开始学习之前，让我们来做一些一些准备工作吧。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各位同学，大家好，今天我们来学习</a:t>
            </a:r>
            <a:r>
              <a:rPr lang="en-US" altLang="zh-CN" dirty="0"/>
              <a:t>《</a:t>
            </a:r>
            <a:r>
              <a:rPr lang="zh-CN" altLang="en-US" dirty="0"/>
              <a:t>创意电子入门</a:t>
            </a:r>
            <a:r>
              <a:rPr lang="en-US" altLang="zh-CN" dirty="0"/>
              <a:t>》</a:t>
            </a:r>
            <a:r>
              <a:rPr lang="zh-CN" altLang="en-US" dirty="0"/>
              <a:t>的第一课，我爱佛山。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佛山是我们生活的城市，这里不但自然环境优美：鸟语花香、树木繁茂，还是一座历史悠久的文化名城。佛山有宽阔的马路，有奔腾的河流，有热闹的商业街，有安静的图书馆……作为佛山人，我们为佛山感到骄傲，我们热爱这座城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在我们的生活中，很多地方都可以看到这样的电子屏，他们可以显示文字、可以显示图标。那么在我们使用的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mixgo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开发板上也有这样的一块点阵屏，我们是否可以可以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MixGo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的屏幕上显示一个爱心，向佛山表达我们的热爱呢？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661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加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1288603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18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07125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33" name="椭圆 32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6" name="内容占位符 7"/>
          <p:cNvSpPr>
            <a:spLocks noGrp="1"/>
          </p:cNvSpPr>
          <p:nvPr>
            <p:ph sz="quarter" idx="14"/>
          </p:nvPr>
        </p:nvSpPr>
        <p:spPr>
          <a:xfrm>
            <a:off x="5964238" y="1691143"/>
            <a:ext cx="5053012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37" name="内容占位符 7"/>
          <p:cNvSpPr>
            <a:spLocks noGrp="1"/>
          </p:cNvSpPr>
          <p:nvPr>
            <p:ph sz="quarter" idx="15"/>
          </p:nvPr>
        </p:nvSpPr>
        <p:spPr>
          <a:xfrm>
            <a:off x="1288602" y="1685869"/>
            <a:ext cx="4602609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副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88603" y="1603880"/>
            <a:ext cx="4591717" cy="490904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457200">
              <a:buSzPct val="90000"/>
              <a:buFont typeface="Wingdings 2" panose="05020102010507070707" pitchFamily="18" charset="2"/>
              <a:buChar char=""/>
              <a:defRPr lang="zh-CN" altLang="en-US" sz="2800" smtClean="0">
                <a:solidFill>
                  <a:schemeClr val="accent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6" name="椭圆 15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6"/>
          </p:nvPr>
        </p:nvSpPr>
        <p:spPr>
          <a:xfrm>
            <a:off x="1289050" y="2263775"/>
            <a:ext cx="9728200" cy="3324225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1254125" y="1495425"/>
            <a:ext cx="9631363" cy="4078288"/>
          </a:xfrm>
        </p:spPr>
        <p:txBody>
          <a:bodyPr/>
          <a:lstStyle>
            <a:lvl1pPr marL="0" indent="0" algn="just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7800413" y="6378521"/>
            <a:ext cx="4385816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桂城创客教育系列课程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7800413" y="6378521"/>
            <a:ext cx="4385816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桂城创客教育系列课程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直角三角形 5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</a:p>
        </p:txBody>
      </p:sp>
      <p:sp>
        <p:nvSpPr>
          <p:cNvPr id="31" name="文本框 30"/>
          <p:cNvSpPr txBox="1"/>
          <p:nvPr userDrawn="1"/>
        </p:nvSpPr>
        <p:spPr>
          <a:xfrm>
            <a:off x="7800413" y="6378521"/>
            <a:ext cx="4385816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桂城创客教育系列课程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带注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527161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19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44709" y="5526742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9" name="内容占位符 7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447800"/>
            <a:ext cx="10515600" cy="4627904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10515600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055688" y="1196975"/>
            <a:ext cx="10333037" cy="4464051"/>
            <a:chOff x="1055688" y="728663"/>
            <a:chExt cx="10333037" cy="4464051"/>
          </a:xfrm>
        </p:grpSpPr>
        <p:sp>
          <p:nvSpPr>
            <p:cNvPr id="8" name="矩形: 圆角 7"/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99124" y="2194933"/>
              <a:ext cx="5121915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700" spc="-300" dirty="0">
                  <a:solidFill>
                    <a:schemeClr val="accent1"/>
                  </a:solidFill>
                  <a:latin typeface="+mj-lt"/>
                  <a:ea typeface="+mj-ea"/>
                </a:rPr>
                <a:t>创意电子入门</a:t>
              </a:r>
            </a:p>
          </p:txBody>
        </p:sp>
        <p:sp>
          <p:nvSpPr>
            <p:cNvPr id="10" name="椭圆 9"/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99124" y="1563990"/>
              <a:ext cx="512191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500" dirty="0">
                  <a:solidFill>
                    <a:schemeClr val="accent1"/>
                  </a:solidFill>
                  <a:latin typeface="+mj-ea"/>
                  <a:ea typeface="+mj-ea"/>
                </a:rPr>
                <a:t>桂城创客教育系列课程</a:t>
              </a:r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1337946" y="4051635"/>
              <a:ext cx="3058159" cy="51935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0" rIns="180000" bIns="0" rtlCol="0" anchor="b">
              <a:spAutoFit/>
            </a:bodyPr>
            <a:lstStyle/>
            <a:p>
              <a:pPr algn="ctr"/>
              <a:r>
                <a:rPr lang="zh-CN" altLang="en-US" sz="2400" b="1" dirty="0">
                  <a:latin typeface="+mn-ea"/>
                </a:rPr>
                <a:t>米思齐团队 张老师</a:t>
              </a:r>
            </a:p>
          </p:txBody>
        </p:sp>
      </p:grpSp>
      <p:grpSp>
        <p:nvGrpSpPr>
          <p:cNvPr id="38" name="图形 2"/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/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BB83AC1-3F28-E45A-3DD7-2D803F4EE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994" y="1287993"/>
            <a:ext cx="3685254" cy="493824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CA6D317-F335-1627-1464-E9381D48C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492" y="2811014"/>
            <a:ext cx="4410545" cy="29135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1" y="1133171"/>
            <a:ext cx="6614159" cy="2913535"/>
          </a:xfrm>
        </p:spPr>
        <p:txBody>
          <a:bodyPr>
            <a:noAutofit/>
          </a:bodyPr>
          <a:lstStyle/>
          <a:p>
            <a:r>
              <a:rPr lang="zh-CN" altLang="en-US" dirty="0"/>
              <a:t>③ 复制</a:t>
            </a:r>
            <a:r>
              <a:rPr lang="en-US" altLang="zh-CN" dirty="0"/>
              <a:t>3</a:t>
            </a:r>
            <a:r>
              <a:rPr lang="zh-CN" altLang="en-US" dirty="0"/>
              <a:t>次输入密码“</a:t>
            </a:r>
            <a:r>
              <a:rPr lang="en-US" altLang="zh-CN" dirty="0"/>
              <a:t>1</a:t>
            </a:r>
            <a:r>
              <a:rPr lang="zh-CN" altLang="en-US" dirty="0"/>
              <a:t>”的整段程序，并修改为利用按钮</a:t>
            </a:r>
            <a:r>
              <a:rPr lang="en-US" altLang="zh-CN" dirty="0"/>
              <a:t>A2</a:t>
            </a:r>
            <a:r>
              <a:rPr lang="zh-CN" altLang="en-US" dirty="0"/>
              <a:t>、</a:t>
            </a:r>
            <a:r>
              <a:rPr lang="en-US" altLang="zh-CN" dirty="0"/>
              <a:t>A3</a:t>
            </a:r>
            <a:r>
              <a:rPr lang="zh-CN" altLang="en-US" dirty="0"/>
              <a:t>、</a:t>
            </a:r>
            <a:r>
              <a:rPr lang="en-US" altLang="zh-CN" dirty="0"/>
              <a:t>A4</a:t>
            </a:r>
            <a:r>
              <a:rPr lang="zh-CN" altLang="en-US" dirty="0"/>
              <a:t>输入密码“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4</a:t>
            </a:r>
            <a:r>
              <a:rPr lang="zh-CN" altLang="en-US" dirty="0"/>
              <a:t>”的程序。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F70FF78-B30E-4551-9EB6-807191846834}"/>
              </a:ext>
            </a:extLst>
          </p:cNvPr>
          <p:cNvSpPr/>
          <p:nvPr/>
        </p:nvSpPr>
        <p:spPr>
          <a:xfrm>
            <a:off x="2647623" y="4650702"/>
            <a:ext cx="885286" cy="253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50272B59-B138-4275-9242-0A1C91F16F5D}"/>
              </a:ext>
            </a:extLst>
          </p:cNvPr>
          <p:cNvSpPr/>
          <p:nvPr/>
        </p:nvSpPr>
        <p:spPr>
          <a:xfrm>
            <a:off x="6377575" y="3851423"/>
            <a:ext cx="885825" cy="390525"/>
          </a:xfrm>
          <a:prstGeom prst="right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D3C09F9-509C-4C95-85B3-8DA6A4954925}"/>
              </a:ext>
            </a:extLst>
          </p:cNvPr>
          <p:cNvGrpSpPr/>
          <p:nvPr/>
        </p:nvGrpSpPr>
        <p:grpSpPr>
          <a:xfrm>
            <a:off x="8156515" y="2811014"/>
            <a:ext cx="3287249" cy="3156269"/>
            <a:chOff x="8115575" y="2671434"/>
            <a:chExt cx="3287249" cy="3156269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A97112A-F7A3-4D51-9B6C-7764D56482F7}"/>
                </a:ext>
              </a:extLst>
            </p:cNvPr>
            <p:cNvSpPr/>
            <p:nvPr/>
          </p:nvSpPr>
          <p:spPr>
            <a:xfrm>
              <a:off x="8115575" y="2671434"/>
              <a:ext cx="3287249" cy="31562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6ABDC7C-6FFE-45A4-AA7D-364CD6DCFDE4}"/>
                </a:ext>
              </a:extLst>
            </p:cNvPr>
            <p:cNvSpPr/>
            <p:nvPr/>
          </p:nvSpPr>
          <p:spPr>
            <a:xfrm>
              <a:off x="9253812" y="2728584"/>
              <a:ext cx="542651" cy="2717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F5AC3B-0011-4384-B7CB-5AEAAECE60A7}"/>
                </a:ext>
              </a:extLst>
            </p:cNvPr>
            <p:cNvSpPr/>
            <p:nvPr/>
          </p:nvSpPr>
          <p:spPr>
            <a:xfrm>
              <a:off x="10480286" y="3383464"/>
              <a:ext cx="723626" cy="2942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2BAFC1D-1524-4D81-B4C5-EB0C07F67F33}"/>
                </a:ext>
              </a:extLst>
            </p:cNvPr>
            <p:cNvSpPr/>
            <p:nvPr/>
          </p:nvSpPr>
          <p:spPr>
            <a:xfrm>
              <a:off x="9253812" y="3802139"/>
              <a:ext cx="542651" cy="2717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F184471-395B-4BB6-BA2D-F8F39AABE9A9}"/>
                </a:ext>
              </a:extLst>
            </p:cNvPr>
            <p:cNvSpPr/>
            <p:nvPr/>
          </p:nvSpPr>
          <p:spPr>
            <a:xfrm>
              <a:off x="10480286" y="4447381"/>
              <a:ext cx="723626" cy="2942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4554686-6591-49B7-ACC6-4F44B05BD178}"/>
                </a:ext>
              </a:extLst>
            </p:cNvPr>
            <p:cNvSpPr/>
            <p:nvPr/>
          </p:nvSpPr>
          <p:spPr>
            <a:xfrm>
              <a:off x="9253812" y="4884006"/>
              <a:ext cx="542651" cy="2717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8479C33-F6A9-45E8-9E55-A0123AAD870A}"/>
                </a:ext>
              </a:extLst>
            </p:cNvPr>
            <p:cNvSpPr/>
            <p:nvPr/>
          </p:nvSpPr>
          <p:spPr>
            <a:xfrm>
              <a:off x="10480286" y="5511298"/>
              <a:ext cx="723626" cy="2942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003934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C33C8DC-9A47-10C3-8EA4-769027FA6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56" y="1308888"/>
            <a:ext cx="4735465" cy="463471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1"/>
            <a:ext cx="5610225" cy="2487315"/>
          </a:xfrm>
        </p:spPr>
        <p:txBody>
          <a:bodyPr>
            <a:noAutofit/>
          </a:bodyPr>
          <a:lstStyle/>
          <a:p>
            <a:r>
              <a:rPr lang="zh-CN" altLang="en-US" dirty="0"/>
              <a:t>④ 验证密码。用按钮</a:t>
            </a:r>
            <a:r>
              <a:rPr lang="en-US" altLang="zh-CN" dirty="0"/>
              <a:t>B1</a:t>
            </a:r>
            <a:r>
              <a:rPr lang="zh-CN" altLang="en-US" dirty="0"/>
              <a:t>启动密码验证程序，这里需要设置一个正确的密码，例如“</a:t>
            </a:r>
            <a:r>
              <a:rPr lang="en-US" altLang="zh-CN" dirty="0"/>
              <a:t>1234</a:t>
            </a:r>
            <a:r>
              <a:rPr lang="zh-CN" altLang="en-US" dirty="0"/>
              <a:t>”。按下按钮</a:t>
            </a:r>
            <a:r>
              <a:rPr lang="en-US" altLang="zh-CN" dirty="0"/>
              <a:t>B1</a:t>
            </a:r>
            <a:r>
              <a:rPr lang="zh-CN" altLang="en-US" dirty="0"/>
              <a:t>验证密码，如果</a:t>
            </a:r>
            <a:r>
              <a:rPr lang="en-US" altLang="zh-CN" dirty="0"/>
              <a:t>code</a:t>
            </a:r>
            <a:r>
              <a:rPr lang="zh-CN" altLang="en-US" dirty="0"/>
              <a:t>是“</a:t>
            </a:r>
            <a:r>
              <a:rPr lang="en-US" altLang="zh-CN" dirty="0"/>
              <a:t>1234</a:t>
            </a:r>
            <a:r>
              <a:rPr lang="zh-CN" altLang="en-US" dirty="0"/>
              <a:t>”，则显示屏显示</a:t>
            </a:r>
            <a:r>
              <a:rPr lang="en-US" altLang="zh-CN" dirty="0"/>
              <a:t>1</a:t>
            </a:r>
            <a:r>
              <a:rPr lang="zh-CN" altLang="en-US" dirty="0"/>
              <a:t>秒“√”，否则显示</a:t>
            </a:r>
            <a:r>
              <a:rPr lang="en-US" altLang="zh-CN" dirty="0"/>
              <a:t>1</a:t>
            </a:r>
            <a:r>
              <a:rPr lang="zh-CN" altLang="en-US" dirty="0"/>
              <a:t>秒“</a:t>
            </a:r>
            <a:r>
              <a:rPr lang="en-US" altLang="zh-CN" dirty="0"/>
              <a:t>×</a:t>
            </a:r>
            <a:r>
              <a:rPr lang="zh-CN" altLang="en-US" dirty="0"/>
              <a:t>”。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1826D98-BA40-4A34-9962-9150C77529AA}"/>
              </a:ext>
            </a:extLst>
          </p:cNvPr>
          <p:cNvSpPr/>
          <p:nvPr/>
        </p:nvSpPr>
        <p:spPr>
          <a:xfrm>
            <a:off x="7470927" y="2892681"/>
            <a:ext cx="4009639" cy="28641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52E68DE-06A7-47C6-938F-0E407BB2C81D}"/>
              </a:ext>
            </a:extLst>
          </p:cNvPr>
          <p:cNvGrpSpPr/>
          <p:nvPr/>
        </p:nvGrpSpPr>
        <p:grpSpPr>
          <a:xfrm>
            <a:off x="2152848" y="3620486"/>
            <a:ext cx="3339584" cy="1060897"/>
            <a:chOff x="851417" y="3648486"/>
            <a:chExt cx="3339584" cy="106089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0ED24EA-F87F-4A19-9249-DF46E18D2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417" y="3648486"/>
              <a:ext cx="3339584" cy="1060897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1E24688-28F6-4894-BB38-E0B2CDFFB3DD}"/>
                </a:ext>
              </a:extLst>
            </p:cNvPr>
            <p:cNvSpPr/>
            <p:nvPr/>
          </p:nvSpPr>
          <p:spPr>
            <a:xfrm>
              <a:off x="2041268" y="3648486"/>
              <a:ext cx="1131630" cy="4377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36FD3F8-A34A-4EC2-946A-F11C35FE124C}"/>
              </a:ext>
            </a:extLst>
          </p:cNvPr>
          <p:cNvGrpSpPr/>
          <p:nvPr/>
        </p:nvGrpSpPr>
        <p:grpSpPr>
          <a:xfrm>
            <a:off x="2141734" y="4821030"/>
            <a:ext cx="2263259" cy="1167502"/>
            <a:chOff x="838200" y="4988678"/>
            <a:chExt cx="2263259" cy="116750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68D34F5-6C51-4884-96B0-D4E0E768F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4988678"/>
              <a:ext cx="2263259" cy="1167502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6044711-E4BA-473D-A9F7-B9D0E6A250D5}"/>
                </a:ext>
              </a:extLst>
            </p:cNvPr>
            <p:cNvSpPr/>
            <p:nvPr/>
          </p:nvSpPr>
          <p:spPr>
            <a:xfrm>
              <a:off x="1876168" y="5016679"/>
              <a:ext cx="1131630" cy="3427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753072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DB3E7626-8BE9-D97A-3BB0-3B004C34F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486" y="3777834"/>
            <a:ext cx="3525550" cy="26595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B3F6FF-31F2-3C73-75C4-443BF8252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486" y="1903899"/>
            <a:ext cx="3035099" cy="151919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1"/>
            <a:ext cx="5610225" cy="2464183"/>
          </a:xfrm>
        </p:spPr>
        <p:txBody>
          <a:bodyPr>
            <a:noAutofit/>
          </a:bodyPr>
          <a:lstStyle/>
          <a:p>
            <a:r>
              <a:rPr lang="zh-CN" altLang="en-US" dirty="0"/>
              <a:t>⑤ 重置输入。当验证密码之后，为了可以再次进行密码输入，需要重置输入的密码为空字符。最后为了美观以及提示可以进行密码输入，我们在程序循环部分的最前端加上“显示心形”模块。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1826D98-BA40-4A34-9962-9150C77529AA}"/>
              </a:ext>
            </a:extLst>
          </p:cNvPr>
          <p:cNvSpPr/>
          <p:nvPr/>
        </p:nvSpPr>
        <p:spPr>
          <a:xfrm>
            <a:off x="7875638" y="5913379"/>
            <a:ext cx="1653216" cy="3058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52E68DE-06A7-47C6-938F-0E407BB2C81D}"/>
              </a:ext>
            </a:extLst>
          </p:cNvPr>
          <p:cNvGrpSpPr/>
          <p:nvPr/>
        </p:nvGrpSpPr>
        <p:grpSpPr>
          <a:xfrm>
            <a:off x="2338940" y="3777834"/>
            <a:ext cx="3339584" cy="1060897"/>
            <a:chOff x="851417" y="3648486"/>
            <a:chExt cx="3339584" cy="106089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0ED24EA-F87F-4A19-9249-DF46E18D2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1417" y="3648486"/>
              <a:ext cx="3339584" cy="1060897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1E24688-28F6-4894-BB38-E0B2CDFFB3DD}"/>
                </a:ext>
              </a:extLst>
            </p:cNvPr>
            <p:cNvSpPr/>
            <p:nvPr/>
          </p:nvSpPr>
          <p:spPr>
            <a:xfrm>
              <a:off x="2041268" y="3648486"/>
              <a:ext cx="1131630" cy="4377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36FD3F8-A34A-4EC2-946A-F11C35FE124C}"/>
              </a:ext>
            </a:extLst>
          </p:cNvPr>
          <p:cNvGrpSpPr/>
          <p:nvPr/>
        </p:nvGrpSpPr>
        <p:grpSpPr>
          <a:xfrm>
            <a:off x="2327826" y="4978378"/>
            <a:ext cx="2263259" cy="1167502"/>
            <a:chOff x="838200" y="4988678"/>
            <a:chExt cx="2263259" cy="116750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68D34F5-6C51-4884-96B0-D4E0E768F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4988678"/>
              <a:ext cx="2263259" cy="1167502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6044711-E4BA-473D-A9F7-B9D0E6A250D5}"/>
                </a:ext>
              </a:extLst>
            </p:cNvPr>
            <p:cNvSpPr/>
            <p:nvPr/>
          </p:nvSpPr>
          <p:spPr>
            <a:xfrm>
              <a:off x="1876168" y="5016679"/>
              <a:ext cx="1131630" cy="3427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E7492D70-9316-49B5-896E-C7F030C04708}"/>
              </a:ext>
            </a:extLst>
          </p:cNvPr>
          <p:cNvSpPr/>
          <p:nvPr/>
        </p:nvSpPr>
        <p:spPr>
          <a:xfrm>
            <a:off x="7577914" y="2410099"/>
            <a:ext cx="2181228" cy="382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31122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1091868"/>
          </a:xfrm>
        </p:spPr>
        <p:txBody>
          <a:bodyPr>
            <a:noAutofit/>
          </a:bodyPr>
          <a:lstStyle/>
          <a:p>
            <a:r>
              <a:rPr lang="zh-CN" altLang="en-US" dirty="0"/>
              <a:t>⑥ 编写完程序之后，点击“上传”。当提示“上传成功”之后，就能实现数字密码锁的效果了。</a:t>
            </a:r>
          </a:p>
        </p:txBody>
      </p:sp>
    </p:spTree>
    <p:extLst>
      <p:ext uri="{BB962C8B-B14F-4D97-AF65-F5344CB8AC3E}">
        <p14:creationId xmlns:p14="http://schemas.microsoft.com/office/powerpoint/2010/main" val="216614682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试一试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效果演示</a:t>
            </a:r>
          </a:p>
        </p:txBody>
      </p:sp>
      <p:pic>
        <p:nvPicPr>
          <p:cNvPr id="6" name="数字密码锁">
            <a:hlinkClick r:id="" action="ppaction://media"/>
            <a:extLst>
              <a:ext uri="{FF2B5EF4-FFF2-40B4-BE49-F238E27FC236}">
                <a16:creationId xmlns:a16="http://schemas.microsoft.com/office/drawing/2014/main" id="{55D6691C-10F0-4F50-9735-B842CE8AC5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6810" y="1775318"/>
            <a:ext cx="6998380" cy="393658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25940" y="2044492"/>
            <a:ext cx="995786" cy="1005019"/>
          </a:xfrm>
        </p:spPr>
        <p:txBody>
          <a:bodyPr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知识积累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5257800" cy="4300387"/>
          </a:xfrm>
        </p:spPr>
        <p:txBody>
          <a:bodyPr>
            <a:normAutofit/>
          </a:bodyPr>
          <a:lstStyle/>
          <a:p>
            <a:r>
              <a:rPr lang="zh-CN" altLang="en-US" dirty="0"/>
              <a:t>字符连接模块可以将</a:t>
            </a:r>
            <a:r>
              <a:rPr lang="en-US" altLang="zh-CN" dirty="0"/>
              <a:t>2</a:t>
            </a:r>
            <a:r>
              <a:rPr lang="zh-CN" altLang="en-US" dirty="0"/>
              <a:t>个字符串连接成为</a:t>
            </a:r>
            <a:r>
              <a:rPr lang="en-US" altLang="zh-CN" dirty="0"/>
              <a:t>1</a:t>
            </a:r>
            <a:r>
              <a:rPr lang="zh-CN" altLang="en-US" dirty="0"/>
              <a:t>个字符串。嵌套使用此模块，可以将多个字符串连接成为</a:t>
            </a:r>
            <a:r>
              <a:rPr lang="en-US" altLang="zh-CN" dirty="0"/>
              <a:t>1</a:t>
            </a:r>
            <a:r>
              <a:rPr lang="zh-CN" altLang="en-US" dirty="0"/>
              <a:t>个字符串。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字符连接模块</a:t>
            </a:r>
            <a:endParaRPr lang="zh-CN" altLang="zh-CN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A276BBB-7B21-4264-A294-11024E73A150}"/>
              </a:ext>
            </a:extLst>
          </p:cNvPr>
          <p:cNvGrpSpPr/>
          <p:nvPr/>
        </p:nvGrpSpPr>
        <p:grpSpPr>
          <a:xfrm>
            <a:off x="6380397" y="1914250"/>
            <a:ext cx="4973404" cy="1371600"/>
            <a:chOff x="6139499" y="2768694"/>
            <a:chExt cx="4973404" cy="13716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A71BF8B-8525-46C5-A3B2-80CDD578F2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21"/>
            <a:stretch/>
          </p:blipFill>
          <p:spPr>
            <a:xfrm>
              <a:off x="6139499" y="2768694"/>
              <a:ext cx="4973404" cy="1371600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AF1FD1C-5691-44B5-8586-ABA1D27E5394}"/>
                </a:ext>
              </a:extLst>
            </p:cNvPr>
            <p:cNvSpPr/>
            <p:nvPr/>
          </p:nvSpPr>
          <p:spPr>
            <a:xfrm>
              <a:off x="7649712" y="2929041"/>
              <a:ext cx="3373093" cy="5261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D792FAE6-C61D-40F0-A6B9-721C5975C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299" y="3552709"/>
            <a:ext cx="4973404" cy="74560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6491BB3-72F9-4EC1-AC71-4D5DB2415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450" y="3611461"/>
            <a:ext cx="3400425" cy="2171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8"/>
            <a:ext cx="10368280" cy="1471222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数字类型的“</a:t>
            </a:r>
            <a:r>
              <a:rPr lang="en-US" altLang="zh-CN" dirty="0"/>
              <a:t>1234</a:t>
            </a:r>
            <a:r>
              <a:rPr lang="zh-CN" altLang="en-US" dirty="0"/>
              <a:t>”代表数字“一千二百三十四”；字符串类型的“</a:t>
            </a:r>
            <a:r>
              <a:rPr lang="en-US" altLang="zh-CN" dirty="0"/>
              <a:t>1234</a:t>
            </a:r>
            <a:r>
              <a:rPr lang="zh-CN" altLang="en-US" dirty="0"/>
              <a:t>”代表字符串“</a:t>
            </a:r>
            <a:r>
              <a:rPr lang="en-US" altLang="zh-CN" dirty="0"/>
              <a:t>1234</a:t>
            </a:r>
            <a:r>
              <a:rPr lang="zh-CN" altLang="en-US" dirty="0"/>
              <a:t>”。在本节课中，判断密码“</a:t>
            </a:r>
            <a:r>
              <a:rPr lang="en-US" altLang="zh-CN" dirty="0"/>
              <a:t>code</a:t>
            </a:r>
            <a:r>
              <a:rPr lang="zh-CN" altLang="en-US" dirty="0"/>
              <a:t>”是否正确时，应使用字符串类型的模块，而非数字类型模块。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838200" y="1133172"/>
            <a:ext cx="5648325" cy="461665"/>
          </a:xfrm>
        </p:spPr>
        <p:txBody>
          <a:bodyPr/>
          <a:lstStyle/>
          <a:p>
            <a:r>
              <a:rPr lang="zh-CN" altLang="en-US" dirty="0"/>
              <a:t> 数字类型与字符串类型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70610318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33955" y="2044492"/>
            <a:ext cx="979755" cy="1035925"/>
          </a:xfrm>
        </p:spPr>
        <p:txBody>
          <a:bodyPr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课后乐园</a:t>
            </a:r>
          </a:p>
        </p:txBody>
      </p:sp>
    </p:spTree>
    <p:extLst>
      <p:ext uri="{BB962C8B-B14F-4D97-AF65-F5344CB8AC3E}">
        <p14:creationId xmlns:p14="http://schemas.microsoft.com/office/powerpoint/2010/main" val="288763954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练习巩固</a:t>
            </a:r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320024"/>
            <a:ext cx="10405533" cy="4929852"/>
          </a:xfrm>
        </p:spPr>
        <p:txBody>
          <a:bodyPr>
            <a:normAutofit/>
          </a:bodyPr>
          <a:lstStyle/>
          <a:p>
            <a:r>
              <a:rPr lang="zh-CN" altLang="en-US" dirty="0"/>
              <a:t>（双选）下面的程序执行后，最终得到的“</a:t>
            </a:r>
            <a:r>
              <a:rPr lang="en-US" altLang="zh-CN" dirty="0"/>
              <a:t>code</a:t>
            </a:r>
            <a:r>
              <a:rPr lang="zh-CN" altLang="en-US" dirty="0"/>
              <a:t>”是（）。</a:t>
            </a:r>
            <a:endParaRPr lang="en-US" altLang="zh-CN" dirty="0"/>
          </a:p>
          <a:p>
            <a:r>
              <a:rPr lang="en-US" altLang="zh-CN" dirty="0"/>
              <a:t>A.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个数字</a:t>
            </a:r>
            <a:endParaRPr lang="en-US" altLang="zh-CN" dirty="0"/>
          </a:p>
          <a:p>
            <a:r>
              <a:rPr lang="en-US" altLang="zh-CN" dirty="0"/>
              <a:t>C. 101234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CFD894-CDF8-4406-B460-B486ACCB8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76910"/>
            <a:ext cx="6279158" cy="16691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5852FF5-8059-46B3-8511-B4151A7474A8}"/>
              </a:ext>
            </a:extLst>
          </p:cNvPr>
          <p:cNvSpPr txBox="1"/>
          <p:nvPr/>
        </p:nvSpPr>
        <p:spPr>
          <a:xfrm>
            <a:off x="3624132" y="1960635"/>
            <a:ext cx="2323160" cy="10489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  <a:spcBef>
                <a:spcPts val="1000"/>
              </a:spcBef>
            </a:pPr>
            <a:r>
              <a:rPr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B. 1</a:t>
            </a:r>
            <a:r>
              <a:rPr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个字符串</a:t>
            </a:r>
            <a:endParaRPr lang="en-US" altLang="zh-CN" sz="2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30000"/>
              </a:lnSpc>
              <a:spcBef>
                <a:spcPts val="1000"/>
              </a:spcBef>
            </a:pPr>
            <a:r>
              <a:rPr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D.101234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9"/>
          <p:cNvSpPr>
            <a:spLocks noGrp="1"/>
          </p:cNvSpPr>
          <p:nvPr>
            <p:ph type="body" sz="quarter" idx="13"/>
          </p:nvPr>
        </p:nvSpPr>
        <p:spPr>
          <a:xfrm>
            <a:off x="4301278" y="2166324"/>
            <a:ext cx="3589444" cy="1245662"/>
          </a:xfrm>
        </p:spPr>
        <p:txBody>
          <a:bodyPr/>
          <a:lstStyle/>
          <a:p>
            <a:pPr algn="ctr"/>
            <a:r>
              <a:rPr lang="zh-CN" altLang="en-US" dirty="0"/>
              <a:t>第 </a:t>
            </a:r>
            <a:r>
              <a:rPr lang="en-US" altLang="zh-CN" dirty="0"/>
              <a:t>12 </a:t>
            </a:r>
            <a:r>
              <a:rPr lang="zh-CN" altLang="en-US" dirty="0"/>
              <a:t>课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4"/>
          </p:nvPr>
        </p:nvSpPr>
        <p:spPr>
          <a:xfrm>
            <a:off x="2990020" y="3369434"/>
            <a:ext cx="6211957" cy="1630062"/>
          </a:xfrm>
        </p:spPr>
        <p:txBody>
          <a:bodyPr/>
          <a:lstStyle/>
          <a:p>
            <a:r>
              <a:rPr lang="zh-CN" altLang="en-US" dirty="0"/>
              <a:t>数字密码锁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创意乐园</a:t>
            </a:r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643743"/>
            <a:ext cx="10337800" cy="1129938"/>
          </a:xfrm>
        </p:spPr>
        <p:txBody>
          <a:bodyPr>
            <a:normAutofit/>
          </a:bodyPr>
          <a:lstStyle/>
          <a:p>
            <a:r>
              <a:rPr lang="zh-CN" altLang="en-US" dirty="0"/>
              <a:t>调整程序，让用户在输入密码时可以看到自己输入的每一个密码，让密码锁使用起来更方便！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0498947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246501" y="2813448"/>
            <a:ext cx="5698996" cy="1231106"/>
          </a:xfrm>
        </p:spPr>
        <p:txBody>
          <a:bodyPr anchor="ctr"/>
          <a:lstStyle/>
          <a:p>
            <a:pPr algn="ctr"/>
            <a:r>
              <a:rPr lang="zh-CN" altLang="en-US" sz="8000" dirty="0"/>
              <a:t>谢谢同学们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情境引入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38200" y="1722154"/>
            <a:ext cx="5782733" cy="293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12000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密码在生活中处处可见，小区门口的安防密码，手机的锁屏密码，家中的开锁密码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……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密码保护了隐私，保证了安全，已经是我们生活必不可少的一部分。你拥有哪些带密码的设备呢？今天就让我们一起打造一款属于自己的数字密码锁！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469CF4-7DF9-48A6-8DA1-BA96BAE2D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30" y="2255057"/>
            <a:ext cx="3854469" cy="30485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6" y="3817348"/>
            <a:ext cx="2954655" cy="1035925"/>
          </a:xfrm>
        </p:spPr>
        <p:txBody>
          <a:bodyPr/>
          <a:lstStyle/>
          <a:p>
            <a:r>
              <a:rPr lang="zh-CN" altLang="en-US" dirty="0"/>
              <a:t>问题提出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想一想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838200" y="1251529"/>
            <a:ext cx="10196744" cy="1827231"/>
          </a:xfrm>
        </p:spPr>
        <p:txBody>
          <a:bodyPr>
            <a:normAutofit/>
          </a:bodyPr>
          <a:lstStyle/>
          <a:p>
            <a:r>
              <a:rPr lang="zh-CN" altLang="en-US" dirty="0"/>
              <a:t>如果让你用</a:t>
            </a:r>
            <a:r>
              <a:rPr lang="en-US" altLang="zh-CN" dirty="0" err="1"/>
              <a:t>Mixgo</a:t>
            </a:r>
            <a:r>
              <a:rPr lang="en-US" altLang="zh-CN" dirty="0"/>
              <a:t> CE</a:t>
            </a:r>
            <a:r>
              <a:rPr lang="zh-CN" altLang="en-US" dirty="0"/>
              <a:t>设计一个密码锁，你会用什么方式来输入密码呢？怎样判断输入的密码是否正确？如果输入密码有误，又该如何重新输入密码？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探究实践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逻辑梳理</a:t>
            </a:r>
          </a:p>
        </p:txBody>
      </p:sp>
      <p:sp>
        <p:nvSpPr>
          <p:cNvPr id="20" name="内容占位符 10">
            <a:extLst>
              <a:ext uri="{FF2B5EF4-FFF2-40B4-BE49-F238E27FC236}">
                <a16:creationId xmlns:a16="http://schemas.microsoft.com/office/drawing/2014/main" id="{60BF48B8-A7C9-4671-8DD0-40F1625A638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7501" y="1275871"/>
            <a:ext cx="10214499" cy="430625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想要实现密码锁的功能，我们可以用按钮来输入，不同按钮代表不同字符。每输入</a:t>
            </a:r>
            <a:r>
              <a:rPr lang="en-US" altLang="zh-CN" dirty="0"/>
              <a:t>1</a:t>
            </a:r>
            <a:r>
              <a:rPr lang="zh-CN" altLang="en-US" dirty="0"/>
              <a:t>位密码，就与之前输入的密码组合为字符串，输入完成后按下验证按钮，如果密码正确，显示屏显示“√”，否则显示“</a:t>
            </a:r>
            <a:r>
              <a:rPr lang="en-US" altLang="zh-CN" dirty="0"/>
              <a:t>×</a:t>
            </a:r>
            <a:r>
              <a:rPr lang="zh-CN" altLang="en-US" dirty="0"/>
              <a:t>”。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1"/>
            <a:ext cx="10063579" cy="1036097"/>
          </a:xfrm>
        </p:spPr>
        <p:txBody>
          <a:bodyPr>
            <a:noAutofit/>
          </a:bodyPr>
          <a:lstStyle/>
          <a:p>
            <a:r>
              <a:rPr lang="zh-CN" altLang="en-US" dirty="0"/>
              <a:t>① 初始化密码为空字符串。给密码这一变量命名为“</a:t>
            </a:r>
            <a:r>
              <a:rPr lang="en-US" altLang="zh-CN" dirty="0"/>
              <a:t>code</a:t>
            </a:r>
            <a:r>
              <a:rPr lang="zh-CN" altLang="en-US" dirty="0"/>
              <a:t>”并赋初始值为空字符串，同时拖出“重复执行”模块准备编写密码输入程序。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638B203-DC99-44DB-93F3-349B799BD474}"/>
              </a:ext>
            </a:extLst>
          </p:cNvPr>
          <p:cNvGrpSpPr>
            <a:grpSpLocks noChangeAspect="1"/>
          </p:cNvGrpSpPr>
          <p:nvPr/>
        </p:nvGrpSpPr>
        <p:grpSpPr>
          <a:xfrm>
            <a:off x="2275274" y="4339973"/>
            <a:ext cx="3141436" cy="1847013"/>
            <a:chOff x="1416306" y="3796134"/>
            <a:chExt cx="3952875" cy="23241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0582BF9-4D53-4272-A482-3602D9BB1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6306" y="3796134"/>
              <a:ext cx="3952875" cy="2324100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856442F-BE3C-476B-B802-7E18AA5730C8}"/>
                </a:ext>
              </a:extLst>
            </p:cNvPr>
            <p:cNvSpPr/>
            <p:nvPr/>
          </p:nvSpPr>
          <p:spPr>
            <a:xfrm>
              <a:off x="3006850" y="3875714"/>
              <a:ext cx="2127212" cy="6627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728C1C1-3188-4103-915B-9273770975BF}"/>
              </a:ext>
            </a:extLst>
          </p:cNvPr>
          <p:cNvGrpSpPr>
            <a:grpSpLocks noChangeAspect="1"/>
          </p:cNvGrpSpPr>
          <p:nvPr/>
        </p:nvGrpSpPr>
        <p:grpSpPr>
          <a:xfrm>
            <a:off x="2281442" y="2391190"/>
            <a:ext cx="3135268" cy="1843836"/>
            <a:chOff x="838200" y="1214853"/>
            <a:chExt cx="4000500" cy="235267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527D5FF-5464-40BB-8A35-872A366E7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214853"/>
              <a:ext cx="4000500" cy="2352675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11E9F6-1354-4B90-BC54-5E6707A9B6DF}"/>
                </a:ext>
              </a:extLst>
            </p:cNvPr>
            <p:cNvSpPr/>
            <p:nvPr/>
          </p:nvSpPr>
          <p:spPr>
            <a:xfrm>
              <a:off x="2547474" y="1408467"/>
              <a:ext cx="2061840" cy="7899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EE5D41B4-A675-C54A-D041-0710680AE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254" y="3429000"/>
            <a:ext cx="3714586" cy="198717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09B3148-E2D8-7E20-146D-D31E6E438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888" y="5028345"/>
            <a:ext cx="3057648" cy="143334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3D066FA-D88F-F47E-DFB6-62ADE3DE5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398" y="3217688"/>
            <a:ext cx="3466501" cy="17398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496550" cy="1991030"/>
          </a:xfrm>
        </p:spPr>
        <p:txBody>
          <a:bodyPr>
            <a:noAutofit/>
          </a:bodyPr>
          <a:lstStyle/>
          <a:p>
            <a:r>
              <a:rPr lang="zh-CN" altLang="en-US" dirty="0"/>
              <a:t>② 用按钮</a:t>
            </a:r>
            <a:r>
              <a:rPr lang="en-US" altLang="zh-CN" dirty="0"/>
              <a:t>A1</a:t>
            </a:r>
            <a:r>
              <a:rPr lang="zh-CN" altLang="en-US" dirty="0"/>
              <a:t>代表输入密码“</a:t>
            </a:r>
            <a:r>
              <a:rPr lang="en-US" altLang="zh-CN" dirty="0"/>
              <a:t>1</a:t>
            </a:r>
            <a:r>
              <a:rPr lang="zh-CN" altLang="en-US" dirty="0"/>
              <a:t>”。将“板载传感”模块分类中的“按钮</a:t>
            </a:r>
            <a:r>
              <a:rPr lang="en-US" altLang="zh-CN" dirty="0"/>
              <a:t>…</a:t>
            </a:r>
            <a:r>
              <a:rPr lang="zh-CN" altLang="en-US" dirty="0"/>
              <a:t>被按下？”作为判断条件，在执行语句中加一个短暂的延时用来防止按按钮时抖动。当按下按钮</a:t>
            </a:r>
            <a:r>
              <a:rPr lang="en-US" altLang="zh-CN" dirty="0"/>
              <a:t>A1</a:t>
            </a:r>
            <a:r>
              <a:rPr lang="zh-CN" altLang="en-US" dirty="0"/>
              <a:t>，将密码赋值为原密码后面连接</a:t>
            </a:r>
            <a:r>
              <a:rPr lang="en-US" altLang="zh-CN" dirty="0"/>
              <a:t>1</a:t>
            </a:r>
            <a:r>
              <a:rPr lang="zh-CN" altLang="en-US" dirty="0"/>
              <a:t>个字符“</a:t>
            </a:r>
            <a:r>
              <a:rPr lang="en-US" altLang="zh-CN" dirty="0"/>
              <a:t>1</a:t>
            </a:r>
            <a:r>
              <a:rPr lang="zh-CN" altLang="en-US" dirty="0"/>
              <a:t>”。这里需要用到“文本”模块分类中的“</a:t>
            </a:r>
            <a:r>
              <a:rPr lang="en-US" altLang="zh-CN" dirty="0"/>
              <a:t>……</a:t>
            </a:r>
            <a:r>
              <a:rPr lang="zh-CN" altLang="en-US" dirty="0"/>
              <a:t>连接</a:t>
            </a:r>
            <a:r>
              <a:rPr lang="en-US" altLang="zh-CN" dirty="0"/>
              <a:t>……</a:t>
            </a:r>
            <a:r>
              <a:rPr lang="zh-CN" altLang="en-US" dirty="0"/>
              <a:t>”模块。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7689D52-1FC9-41F7-93E2-CD1D993F4D1E}"/>
              </a:ext>
            </a:extLst>
          </p:cNvPr>
          <p:cNvSpPr/>
          <p:nvPr/>
        </p:nvSpPr>
        <p:spPr>
          <a:xfrm>
            <a:off x="4418421" y="3221958"/>
            <a:ext cx="1683735" cy="354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8960345-4919-4306-B3B8-FF57C92455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364"/>
          <a:stretch/>
        </p:blipFill>
        <p:spPr>
          <a:xfrm>
            <a:off x="838200" y="5154346"/>
            <a:ext cx="5861641" cy="698767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A6EE569D-DBDA-43A3-9A46-9EF5DF4D23B0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1" y="3207530"/>
            <a:ext cx="2895600" cy="1754269"/>
            <a:chOff x="838201" y="3207530"/>
            <a:chExt cx="2895600" cy="1754269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ABACEB8-E53E-49F2-A0CC-84023B302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1" y="3207530"/>
              <a:ext cx="2895600" cy="1754269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EF815E9-A9B6-47BC-A261-DE4BCF76A862}"/>
                </a:ext>
              </a:extLst>
            </p:cNvPr>
            <p:cNvSpPr/>
            <p:nvPr/>
          </p:nvSpPr>
          <p:spPr>
            <a:xfrm>
              <a:off x="2004055" y="3221958"/>
              <a:ext cx="1662665" cy="16128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B36BA0B-F6F7-494E-8ACA-7EEDC3C110CA}"/>
              </a:ext>
            </a:extLst>
          </p:cNvPr>
          <p:cNvGrpSpPr>
            <a:grpSpLocks noChangeAspect="1"/>
          </p:cNvGrpSpPr>
          <p:nvPr/>
        </p:nvGrpSpPr>
        <p:grpSpPr>
          <a:xfrm>
            <a:off x="7349887" y="3221958"/>
            <a:ext cx="2963249" cy="1739841"/>
            <a:chOff x="6851123" y="3221958"/>
            <a:chExt cx="2963249" cy="1739841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910AACD-B3C4-4816-9416-4437399A90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689"/>
            <a:stretch/>
          </p:blipFill>
          <p:spPr>
            <a:xfrm>
              <a:off x="6851123" y="3221958"/>
              <a:ext cx="2963249" cy="1739841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49D7E5B-F071-4339-94FE-E043E2A77FB6}"/>
                </a:ext>
              </a:extLst>
            </p:cNvPr>
            <p:cNvSpPr/>
            <p:nvPr/>
          </p:nvSpPr>
          <p:spPr>
            <a:xfrm>
              <a:off x="8014331" y="4028392"/>
              <a:ext cx="1613064" cy="8888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25D0DB89-5151-4796-B717-FABEAD95AD18}"/>
              </a:ext>
            </a:extLst>
          </p:cNvPr>
          <p:cNvSpPr/>
          <p:nvPr/>
        </p:nvSpPr>
        <p:spPr>
          <a:xfrm>
            <a:off x="7852728" y="5413323"/>
            <a:ext cx="2654559" cy="962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36215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家长会"/>
</p:tagLst>
</file>

<file path=ppt/theme/theme1.xml><?xml version="1.0" encoding="utf-8"?>
<a:theme xmlns:a="http://schemas.openxmlformats.org/drawingml/2006/main" name="Office 主题​​">
  <a:themeElements>
    <a:clrScheme name="创意电子2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86DAC2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2961</TotalTime>
  <Words>854</Words>
  <Application>Microsoft Office PowerPoint</Application>
  <PresentationFormat>宽屏</PresentationFormat>
  <Paragraphs>61</Paragraphs>
  <Slides>21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等线</vt:lpstr>
      <vt:lpstr>方正粗圆简体</vt:lpstr>
      <vt:lpstr>方正准圆简体</vt:lpstr>
      <vt:lpstr>字魂27号-布丁体</vt:lpstr>
      <vt:lpstr>Arial</vt:lpstr>
      <vt:lpstr>Wingdings 2</vt:lpstr>
      <vt:lpstr>Office 主题​​</vt:lpstr>
      <vt:lpstr>PowerPoint 演示文稿</vt:lpstr>
      <vt:lpstr>PowerPoint 演示文稿</vt:lpstr>
      <vt:lpstr>情境引入</vt:lpstr>
      <vt:lpstr>PowerPoint 演示文稿</vt:lpstr>
      <vt:lpstr>想一想</vt:lpstr>
      <vt:lpstr>PowerPoint 演示文稿</vt:lpstr>
      <vt:lpstr>逻辑梳理</vt:lpstr>
      <vt:lpstr>程序编写</vt:lpstr>
      <vt:lpstr>程序编写</vt:lpstr>
      <vt:lpstr>程序编写</vt:lpstr>
      <vt:lpstr>程序编写</vt:lpstr>
      <vt:lpstr>程序编写</vt:lpstr>
      <vt:lpstr>程序编写</vt:lpstr>
      <vt:lpstr>试一试</vt:lpstr>
      <vt:lpstr>PowerPoint 演示文稿</vt:lpstr>
      <vt:lpstr>学一学</vt:lpstr>
      <vt:lpstr>学一学</vt:lpstr>
      <vt:lpstr>PowerPoint 演示文稿</vt:lpstr>
      <vt:lpstr>练习巩固</vt:lpstr>
      <vt:lpstr>创意乐园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家长会</dc:title>
  <dc:creator>解博超</dc:creator>
  <cp:lastModifiedBy>Z HY</cp:lastModifiedBy>
  <cp:revision>974</cp:revision>
  <dcterms:created xsi:type="dcterms:W3CDTF">2019-07-04T08:14:00Z</dcterms:created>
  <dcterms:modified xsi:type="dcterms:W3CDTF">2022-08-29T02:44:49Z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